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60"/>
  </p:normalViewPr>
  <p:slideViewPr>
    <p:cSldViewPr snapToGrid="0">
      <p:cViewPr varScale="1">
        <p:scale>
          <a:sx n="106" d="100"/>
          <a:sy n="106" d="100"/>
        </p:scale>
        <p:origin x="138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5348CB8-A708-4901-A011-B93E66818728}"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F768D-8FAB-455C-8A70-4ECC5FB080E8}" type="slidenum">
              <a:rPr lang="en-US" smtClean="0"/>
              <a:t>‹#›</a:t>
            </a:fld>
            <a:endParaRPr lang="en-US"/>
          </a:p>
        </p:txBody>
      </p:sp>
    </p:spTree>
    <p:extLst>
      <p:ext uri="{BB962C8B-B14F-4D97-AF65-F5344CB8AC3E}">
        <p14:creationId xmlns:p14="http://schemas.microsoft.com/office/powerpoint/2010/main" val="2836284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5348CB8-A708-4901-A011-B93E66818728}" type="datetimeFigureOut">
              <a:rPr lang="en-US" smtClean="0"/>
              <a:t>9/26/2022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F768D-8FAB-455C-8A70-4ECC5FB080E8}" type="slidenum">
              <a:rPr lang="en-US" smtClean="0"/>
              <a:t>‹#›</a:t>
            </a:fld>
            <a:endParaRPr lang="en-US"/>
          </a:p>
        </p:txBody>
      </p:sp>
    </p:spTree>
    <p:extLst>
      <p:ext uri="{BB962C8B-B14F-4D97-AF65-F5344CB8AC3E}">
        <p14:creationId xmlns:p14="http://schemas.microsoft.com/office/powerpoint/2010/main" val="2687702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348CB8-A708-4901-A011-B93E66818728}"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F768D-8FAB-455C-8A70-4ECC5FB080E8}" type="slidenum">
              <a:rPr lang="en-US" smtClean="0"/>
              <a:t>‹#›</a:t>
            </a:fld>
            <a:endParaRPr lang="en-US"/>
          </a:p>
        </p:txBody>
      </p:sp>
    </p:spTree>
    <p:extLst>
      <p:ext uri="{BB962C8B-B14F-4D97-AF65-F5344CB8AC3E}">
        <p14:creationId xmlns:p14="http://schemas.microsoft.com/office/powerpoint/2010/main" val="3653943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348CB8-A708-4901-A011-B93E66818728}"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F768D-8FAB-455C-8A70-4ECC5FB080E8}" type="slidenum">
              <a:rPr lang="en-US" smtClean="0"/>
              <a:t>‹#›</a:t>
            </a:fld>
            <a:endParaRPr lang="en-US"/>
          </a:p>
        </p:txBody>
      </p:sp>
    </p:spTree>
    <p:extLst>
      <p:ext uri="{BB962C8B-B14F-4D97-AF65-F5344CB8AC3E}">
        <p14:creationId xmlns:p14="http://schemas.microsoft.com/office/powerpoint/2010/main" val="1537314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6601F3C4-C49D-4E67-ACD1-8D743D01138E}"/>
              </a:ext>
            </a:extLst>
          </p:cNvPr>
          <p:cNvCxnSpPr>
            <a:cxnSpLocks/>
          </p:cNvCxnSpPr>
          <p:nvPr userDrawn="1"/>
        </p:nvCxnSpPr>
        <p:spPr>
          <a:xfrm>
            <a:off x="0" y="3641284"/>
            <a:ext cx="990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BE2BE74F-EA3A-4E89-9C37-C5D27B5D0245}"/>
              </a:ext>
            </a:extLst>
          </p:cNvPr>
          <p:cNvCxnSpPr>
            <a:cxnSpLocks/>
          </p:cNvCxnSpPr>
          <p:nvPr userDrawn="1"/>
        </p:nvCxnSpPr>
        <p:spPr>
          <a:xfrm>
            <a:off x="4852416" y="539380"/>
            <a:ext cx="0" cy="6249284"/>
          </a:xfrm>
          <a:prstGeom prst="line">
            <a:avLst/>
          </a:prstGeom>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CDEA6A2E-642C-4B40-8064-59E734E09A94}"/>
              </a:ext>
            </a:extLst>
          </p:cNvPr>
          <p:cNvSpPr txBox="1"/>
          <p:nvPr userDrawn="1"/>
        </p:nvSpPr>
        <p:spPr>
          <a:xfrm>
            <a:off x="4346448" y="3456618"/>
            <a:ext cx="1011934" cy="276999"/>
          </a:xfrm>
          <a:prstGeom prst="rect">
            <a:avLst/>
          </a:prstGeom>
          <a:solidFill>
            <a:schemeClr val="bg1">
              <a:lumMod val="95000"/>
            </a:schemeClr>
          </a:solidFill>
          <a:ln>
            <a:solidFill>
              <a:schemeClr val="bg1">
                <a:lumMod val="9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sz="1200" b="1" dirty="0">
                <a:solidFill>
                  <a:schemeClr val="tx1">
                    <a:lumMod val="65000"/>
                    <a:lumOff val="35000"/>
                  </a:schemeClr>
                </a:solidFill>
                <a:latin typeface="メイリオ" panose="020B0604030504040204" pitchFamily="50" charset="-128"/>
                <a:ea typeface="メイリオ" panose="020B0604030504040204" pitchFamily="50" charset="-128"/>
              </a:rPr>
              <a:t>±</a:t>
            </a:r>
            <a:r>
              <a:rPr lang="ja-JP" altLang="en-US" sz="1200" b="1" dirty="0">
                <a:solidFill>
                  <a:schemeClr val="tx1">
                    <a:lumMod val="65000"/>
                    <a:lumOff val="35000"/>
                  </a:schemeClr>
                </a:solidFill>
                <a:latin typeface="メイリオ" panose="020B0604030504040204" pitchFamily="50" charset="-128"/>
                <a:ea typeface="メイリオ" panose="020B0604030504040204" pitchFamily="50" charset="-128"/>
              </a:rPr>
              <a:t>現在</a:t>
            </a:r>
            <a:endParaRPr lang="en-US" sz="1200"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E1CE265B-E531-4048-8F0B-09E488E60E17}"/>
              </a:ext>
            </a:extLst>
          </p:cNvPr>
          <p:cNvSpPr txBox="1"/>
          <p:nvPr userDrawn="1"/>
        </p:nvSpPr>
        <p:spPr>
          <a:xfrm>
            <a:off x="0" y="3456618"/>
            <a:ext cx="780286" cy="276999"/>
          </a:xfrm>
          <a:prstGeom prst="rect">
            <a:avLst/>
          </a:prstGeom>
          <a:solidFill>
            <a:schemeClr val="bg1">
              <a:lumMod val="95000"/>
            </a:schemeClr>
          </a:solidFill>
          <a:ln>
            <a:solidFill>
              <a:schemeClr val="bg1">
                <a:lumMod val="9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200" b="1" dirty="0">
                <a:solidFill>
                  <a:schemeClr val="tx1">
                    <a:lumMod val="65000"/>
                    <a:lumOff val="35000"/>
                  </a:schemeClr>
                </a:solidFill>
                <a:latin typeface="メイリオ" panose="020B0604030504040204" pitchFamily="50" charset="-128"/>
                <a:ea typeface="メイリオ" panose="020B0604030504040204" pitchFamily="50" charset="-128"/>
              </a:rPr>
              <a:t>過去</a:t>
            </a:r>
            <a:endParaRPr lang="en-US" sz="1200"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D779DCF9-6965-44BF-8190-58ADEBE55242}"/>
              </a:ext>
            </a:extLst>
          </p:cNvPr>
          <p:cNvSpPr txBox="1"/>
          <p:nvPr userDrawn="1"/>
        </p:nvSpPr>
        <p:spPr>
          <a:xfrm>
            <a:off x="9125714" y="3456618"/>
            <a:ext cx="780286" cy="276999"/>
          </a:xfrm>
          <a:prstGeom prst="rect">
            <a:avLst/>
          </a:prstGeom>
          <a:solidFill>
            <a:schemeClr val="bg1">
              <a:lumMod val="95000"/>
            </a:schemeClr>
          </a:solidFill>
          <a:ln>
            <a:solidFill>
              <a:schemeClr val="bg1">
                <a:lumMod val="9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200" b="1" dirty="0">
                <a:solidFill>
                  <a:schemeClr val="tx1">
                    <a:lumMod val="65000"/>
                    <a:lumOff val="35000"/>
                  </a:schemeClr>
                </a:solidFill>
                <a:latin typeface="メイリオ" panose="020B0604030504040204" pitchFamily="50" charset="-128"/>
                <a:ea typeface="メイリオ" panose="020B0604030504040204" pitchFamily="50" charset="-128"/>
              </a:rPr>
              <a:t>未来</a:t>
            </a:r>
            <a:endParaRPr lang="en-US" sz="1200"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F0D2800C-BCD6-4587-9928-0327367603D8}"/>
              </a:ext>
            </a:extLst>
          </p:cNvPr>
          <p:cNvSpPr txBox="1"/>
          <p:nvPr userDrawn="1"/>
        </p:nvSpPr>
        <p:spPr>
          <a:xfrm>
            <a:off x="4092839" y="539380"/>
            <a:ext cx="1519152" cy="276999"/>
          </a:xfrm>
          <a:prstGeom prst="rect">
            <a:avLst/>
          </a:prstGeom>
          <a:solidFill>
            <a:schemeClr val="bg1">
              <a:lumMod val="95000"/>
            </a:schemeClr>
          </a:solidFill>
          <a:ln>
            <a:solidFill>
              <a:schemeClr val="bg1">
                <a:lumMod val="9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200" b="1" dirty="0">
                <a:solidFill>
                  <a:schemeClr val="tx1">
                    <a:lumMod val="65000"/>
                    <a:lumOff val="35000"/>
                  </a:schemeClr>
                </a:solidFill>
                <a:latin typeface="メイリオ" panose="020B0604030504040204" pitchFamily="50" charset="-128"/>
                <a:ea typeface="メイリオ" panose="020B0604030504040204" pitchFamily="50" charset="-128"/>
              </a:rPr>
              <a:t>＋自分の状態</a:t>
            </a:r>
            <a:endParaRPr lang="en-US" sz="1200"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E722C0E9-D8BB-4378-A86D-6C8923DCD952}"/>
              </a:ext>
            </a:extLst>
          </p:cNvPr>
          <p:cNvSpPr txBox="1"/>
          <p:nvPr userDrawn="1"/>
        </p:nvSpPr>
        <p:spPr>
          <a:xfrm>
            <a:off x="529599" y="51183"/>
            <a:ext cx="8846801" cy="461665"/>
          </a:xfrm>
          <a:prstGeom prst="rect">
            <a:avLst/>
          </a:prstGeom>
          <a:solidFill>
            <a:schemeClr val="accent1">
              <a:lumMod val="20000"/>
              <a:lumOff val="80000"/>
            </a:schemeClr>
          </a:solidFill>
          <a:ln>
            <a:noFill/>
          </a:ln>
        </p:spPr>
        <p:txBody>
          <a:bodyPr wrap="square">
            <a:spAutoFit/>
          </a:bodyPr>
          <a:lstStyle>
            <a:defPPr>
              <a:defRPr lang="en-US"/>
            </a:defPPr>
            <a:lvl1pPr>
              <a:defRPr kumimoji="1" sz="1050" u="sng">
                <a:solidFill>
                  <a:schemeClr val="tx1">
                    <a:lumMod val="75000"/>
                    <a:lumOff val="25000"/>
                  </a:schemeClr>
                </a:solidFill>
                <a:latin typeface="メイリオ" panose="020B0604030504040204" pitchFamily="50" charset="-128"/>
                <a:ea typeface="メイリオ" panose="020B0604030504040204" pitchFamily="50" charset="-128"/>
              </a:defRPr>
            </a:lvl1pPr>
          </a:lstStyle>
          <a:p>
            <a:pPr algn="ctr"/>
            <a:r>
              <a:rPr lang="ja-JP" altLang="en-US" sz="1200" b="1" u="none" dirty="0">
                <a:solidFill>
                  <a:schemeClr val="tx1"/>
                </a:solidFill>
              </a:rPr>
              <a:t>旅立ちの書</a:t>
            </a:r>
            <a:endParaRPr lang="en-US" altLang="ja-JP" sz="1200" b="1" u="none" dirty="0">
              <a:solidFill>
                <a:schemeClr val="tx1"/>
              </a:solidFill>
            </a:endParaRPr>
          </a:p>
          <a:p>
            <a:pPr algn="ctr"/>
            <a:r>
              <a:rPr lang="ja-JP" altLang="en-US" sz="1200" dirty="0">
                <a:solidFill>
                  <a:schemeClr val="tx1"/>
                </a:solidFill>
              </a:rPr>
              <a:t>現在をゼロとした場合の相対比較で、これまでの人生と未来の予測状態を、期間を自由に定めて下記設問に回答ください！</a:t>
            </a:r>
            <a:endParaRPr lang="en-US" sz="1200" dirty="0">
              <a:solidFill>
                <a:schemeClr val="tx1"/>
              </a:solidFill>
            </a:endParaRPr>
          </a:p>
        </p:txBody>
      </p:sp>
      <p:sp>
        <p:nvSpPr>
          <p:cNvPr id="14" name="テキスト ボックス 13">
            <a:extLst>
              <a:ext uri="{FF2B5EF4-FFF2-40B4-BE49-F238E27FC236}">
                <a16:creationId xmlns:a16="http://schemas.microsoft.com/office/drawing/2014/main" id="{2C72ECCB-0874-4196-BC19-ADA1708BCDEF}"/>
              </a:ext>
            </a:extLst>
          </p:cNvPr>
          <p:cNvSpPr txBox="1"/>
          <p:nvPr userDrawn="1"/>
        </p:nvSpPr>
        <p:spPr>
          <a:xfrm>
            <a:off x="3433790" y="3990981"/>
            <a:ext cx="3049210" cy="2340000"/>
          </a:xfrm>
          <a:prstGeom prst="rect">
            <a:avLst/>
          </a:prstGeom>
          <a:solidFill>
            <a:schemeClr val="bg1"/>
          </a:solidFill>
          <a:ln>
            <a:solidFill>
              <a:schemeClr val="tx1">
                <a:lumMod val="65000"/>
                <a:lumOff val="35000"/>
              </a:schemeClr>
            </a:solidFill>
          </a:ln>
        </p:spPr>
        <p:txBody>
          <a:bodyPr wrap="square">
            <a:spAutoFit/>
          </a:bodyPr>
          <a:lstStyle/>
          <a:p>
            <a:r>
              <a:rPr kumimoji="1" lang="ja-JP" altLang="en-US" sz="1050" u="sng" dirty="0">
                <a:solidFill>
                  <a:schemeClr val="tx1">
                    <a:lumMod val="75000"/>
                    <a:lumOff val="25000"/>
                  </a:schemeClr>
                </a:solidFill>
                <a:latin typeface="メイリオ" panose="020B0604030504040204" pitchFamily="50" charset="-128"/>
                <a:ea typeface="メイリオ" panose="020B0604030504040204" pitchFamily="50" charset="-128"/>
              </a:rPr>
              <a:t>今一番頭を悩ませている課題は何ですか？</a:t>
            </a:r>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a16="http://schemas.microsoft.com/office/drawing/2014/main" id="{32E92BDD-A61C-408B-86B1-AEDD73A062D0}"/>
              </a:ext>
            </a:extLst>
          </p:cNvPr>
          <p:cNvSpPr txBox="1"/>
          <p:nvPr userDrawn="1"/>
        </p:nvSpPr>
        <p:spPr>
          <a:xfrm>
            <a:off x="6656257" y="941296"/>
            <a:ext cx="3060000" cy="2354491"/>
          </a:xfrm>
          <a:prstGeom prst="rect">
            <a:avLst/>
          </a:prstGeom>
          <a:solidFill>
            <a:schemeClr val="bg1"/>
          </a:solidFill>
          <a:ln>
            <a:solidFill>
              <a:schemeClr val="tx1">
                <a:lumMod val="65000"/>
                <a:lumOff val="35000"/>
              </a:schemeClr>
            </a:solidFill>
          </a:ln>
        </p:spPr>
        <p:txBody>
          <a:bodyPr wrap="square">
            <a:spAutoFit/>
          </a:bodyPr>
          <a:lstStyle>
            <a:defPPr>
              <a:defRPr lang="en-US"/>
            </a:defPPr>
            <a:lvl1pPr>
              <a:defRPr kumimoji="1" sz="1200" u="sng">
                <a:solidFill>
                  <a:schemeClr val="tx1">
                    <a:lumMod val="75000"/>
                    <a:lumOff val="25000"/>
                  </a:schemeClr>
                </a:solidFill>
                <a:latin typeface="メイリオ" panose="020B0604030504040204" pitchFamily="50" charset="-128"/>
                <a:ea typeface="メイリオ" panose="020B0604030504040204" pitchFamily="50" charset="-128"/>
              </a:defRPr>
            </a:lvl1pPr>
          </a:lstStyle>
          <a:p>
            <a:r>
              <a:rPr lang="ja-JP" altLang="en-US" sz="1050" dirty="0"/>
              <a:t>これからご自身が成し遂げたいことや目指す姿・ビジョンを教えてください</a:t>
            </a:r>
            <a:endParaRPr lang="en-US" altLang="ja-JP" sz="1050" dirty="0"/>
          </a:p>
          <a:p>
            <a:endParaRPr lang="en-US" altLang="ja-JP" sz="1050" dirty="0"/>
          </a:p>
          <a:p>
            <a:endParaRPr lang="en-US" altLang="ja-JP" sz="1050" dirty="0"/>
          </a:p>
          <a:p>
            <a:endParaRPr lang="en-US" altLang="ja-JP" sz="1050" dirty="0"/>
          </a:p>
          <a:p>
            <a:endParaRPr lang="en-US" altLang="ja-JP" sz="1050" dirty="0"/>
          </a:p>
          <a:p>
            <a:endParaRPr lang="en-US" altLang="ja-JP" sz="1050" dirty="0"/>
          </a:p>
          <a:p>
            <a:endParaRPr lang="en-US" altLang="ja-JP" sz="1050" dirty="0"/>
          </a:p>
          <a:p>
            <a:endParaRPr lang="en-US" altLang="ja-JP" sz="1050" dirty="0"/>
          </a:p>
          <a:p>
            <a:endParaRPr lang="en-US" altLang="ja-JP" sz="1050" dirty="0"/>
          </a:p>
          <a:p>
            <a:endParaRPr lang="en-US" altLang="ja-JP" sz="1050" dirty="0"/>
          </a:p>
          <a:p>
            <a:endParaRPr lang="en-US" altLang="ja-JP" sz="1050" dirty="0"/>
          </a:p>
          <a:p>
            <a:endParaRPr lang="en-US" altLang="ja-JP" sz="1050" dirty="0"/>
          </a:p>
          <a:p>
            <a:endParaRPr lang="en-US" altLang="ja-JP" sz="1050" dirty="0"/>
          </a:p>
        </p:txBody>
      </p:sp>
      <p:sp>
        <p:nvSpPr>
          <p:cNvPr id="16" name="テキスト ボックス 15">
            <a:extLst>
              <a:ext uri="{FF2B5EF4-FFF2-40B4-BE49-F238E27FC236}">
                <a16:creationId xmlns:a16="http://schemas.microsoft.com/office/drawing/2014/main" id="{EEDE64B3-7371-40FA-9B49-77D1CB45719A}"/>
              </a:ext>
            </a:extLst>
          </p:cNvPr>
          <p:cNvSpPr txBox="1"/>
          <p:nvPr userDrawn="1"/>
        </p:nvSpPr>
        <p:spPr>
          <a:xfrm>
            <a:off x="189743" y="3986782"/>
            <a:ext cx="3060000" cy="2340000"/>
          </a:xfrm>
          <a:prstGeom prst="rect">
            <a:avLst/>
          </a:prstGeom>
          <a:solidFill>
            <a:schemeClr val="bg1"/>
          </a:solidFill>
          <a:ln>
            <a:solidFill>
              <a:schemeClr val="tx1">
                <a:lumMod val="65000"/>
                <a:lumOff val="35000"/>
              </a:schemeClr>
            </a:solidFill>
          </a:ln>
        </p:spPr>
        <p:txBody>
          <a:bodyPr wrap="square">
            <a:spAutoFit/>
          </a:bodyPr>
          <a:lstStyle>
            <a:defPPr>
              <a:defRPr lang="en-US"/>
            </a:defPPr>
            <a:lvl1pPr>
              <a:defRPr kumimoji="1" sz="1200" u="sng">
                <a:solidFill>
                  <a:schemeClr val="tx1">
                    <a:lumMod val="75000"/>
                    <a:lumOff val="25000"/>
                  </a:schemeClr>
                </a:solidFill>
                <a:latin typeface="メイリオ" panose="020B0604030504040204" pitchFamily="50" charset="-128"/>
                <a:ea typeface="メイリオ" panose="020B0604030504040204" pitchFamily="50" charset="-128"/>
              </a:defRPr>
            </a:lvl1pPr>
          </a:lstStyle>
          <a:p>
            <a:r>
              <a:rPr lang="ja-JP" altLang="en-US" sz="1050" dirty="0"/>
              <a:t>どん底のエピソードとそこから得た教訓を教えてください</a:t>
            </a:r>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p:txBody>
      </p:sp>
      <p:sp>
        <p:nvSpPr>
          <p:cNvPr id="17" name="テキスト ボックス 16">
            <a:extLst>
              <a:ext uri="{FF2B5EF4-FFF2-40B4-BE49-F238E27FC236}">
                <a16:creationId xmlns:a16="http://schemas.microsoft.com/office/drawing/2014/main" id="{2A27D761-031D-4B45-996E-2F883E13F664}"/>
              </a:ext>
            </a:extLst>
          </p:cNvPr>
          <p:cNvSpPr txBox="1"/>
          <p:nvPr userDrawn="1"/>
        </p:nvSpPr>
        <p:spPr>
          <a:xfrm>
            <a:off x="189743" y="939489"/>
            <a:ext cx="3060000" cy="2340000"/>
          </a:xfrm>
          <a:prstGeom prst="rect">
            <a:avLst/>
          </a:prstGeom>
          <a:solidFill>
            <a:schemeClr val="bg1"/>
          </a:solidFill>
          <a:ln>
            <a:solidFill>
              <a:schemeClr val="tx1">
                <a:lumMod val="65000"/>
                <a:lumOff val="35000"/>
              </a:schemeClr>
            </a:solidFill>
          </a:ln>
        </p:spPr>
        <p:txBody>
          <a:bodyPr wrap="square">
            <a:spAutoFit/>
          </a:bodyPr>
          <a:lstStyle>
            <a:defPPr>
              <a:defRPr lang="en-US"/>
            </a:defPPr>
            <a:lvl1pPr>
              <a:defRPr kumimoji="1" sz="1200" u="sng">
                <a:solidFill>
                  <a:schemeClr val="tx1">
                    <a:lumMod val="75000"/>
                    <a:lumOff val="25000"/>
                  </a:schemeClr>
                </a:solidFill>
                <a:latin typeface="メイリオ" panose="020B0604030504040204" pitchFamily="50" charset="-128"/>
                <a:ea typeface="メイリオ" panose="020B0604030504040204" pitchFamily="50" charset="-128"/>
              </a:defRPr>
            </a:lvl1pPr>
          </a:lstStyle>
          <a:p>
            <a:r>
              <a:rPr lang="ja-JP" altLang="en-US" sz="1050" dirty="0"/>
              <a:t>最高のエピソードとそこから得た教訓を教えてください</a:t>
            </a:r>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p:txBody>
      </p:sp>
      <p:sp>
        <p:nvSpPr>
          <p:cNvPr id="18" name="テキスト ボックス 17">
            <a:extLst>
              <a:ext uri="{FF2B5EF4-FFF2-40B4-BE49-F238E27FC236}">
                <a16:creationId xmlns:a16="http://schemas.microsoft.com/office/drawing/2014/main" id="{399336DB-1C5F-4F80-9B28-D7B330D6FAC3}"/>
              </a:ext>
            </a:extLst>
          </p:cNvPr>
          <p:cNvSpPr txBox="1"/>
          <p:nvPr userDrawn="1"/>
        </p:nvSpPr>
        <p:spPr>
          <a:xfrm>
            <a:off x="6656257" y="3985457"/>
            <a:ext cx="3060000" cy="2340000"/>
          </a:xfrm>
          <a:prstGeom prst="rect">
            <a:avLst/>
          </a:prstGeom>
          <a:solidFill>
            <a:schemeClr val="bg1"/>
          </a:solidFill>
          <a:ln>
            <a:solidFill>
              <a:schemeClr val="tx1">
                <a:lumMod val="65000"/>
                <a:lumOff val="35000"/>
              </a:schemeClr>
            </a:solidFill>
          </a:ln>
        </p:spPr>
        <p:txBody>
          <a:bodyPr wrap="square">
            <a:spAutoFit/>
          </a:bodyPr>
          <a:lstStyle>
            <a:defPPr>
              <a:defRPr lang="en-US"/>
            </a:defPPr>
            <a:lvl1pPr>
              <a:defRPr kumimoji="1" sz="1200" u="sng">
                <a:solidFill>
                  <a:schemeClr val="tx1">
                    <a:lumMod val="75000"/>
                    <a:lumOff val="25000"/>
                  </a:schemeClr>
                </a:solidFill>
                <a:latin typeface="メイリオ" panose="020B0604030504040204" pitchFamily="50" charset="-128"/>
                <a:ea typeface="メイリオ" panose="020B0604030504040204" pitchFamily="50" charset="-128"/>
              </a:defRPr>
            </a:lvl1pPr>
          </a:lstStyle>
          <a:p>
            <a:r>
              <a:rPr lang="ja-JP" altLang="en-US" sz="1050" dirty="0"/>
              <a:t>これまで大切にしてきた価値観や考え方の中で、これからも大切にしていきたいものは何ですか？</a:t>
            </a:r>
            <a:endParaRPr lang="en-US" altLang="ja-JP"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p:txBody>
      </p:sp>
      <p:sp>
        <p:nvSpPr>
          <p:cNvPr id="19" name="テキスト ボックス 18">
            <a:extLst>
              <a:ext uri="{FF2B5EF4-FFF2-40B4-BE49-F238E27FC236}">
                <a16:creationId xmlns:a16="http://schemas.microsoft.com/office/drawing/2014/main" id="{3BFAC23D-67C1-4C58-84FF-E5137F92D173}"/>
              </a:ext>
            </a:extLst>
          </p:cNvPr>
          <p:cNvSpPr txBox="1"/>
          <p:nvPr userDrawn="1"/>
        </p:nvSpPr>
        <p:spPr>
          <a:xfrm>
            <a:off x="3423000" y="934884"/>
            <a:ext cx="3060000" cy="2354491"/>
          </a:xfrm>
          <a:prstGeom prst="rect">
            <a:avLst/>
          </a:prstGeom>
          <a:solidFill>
            <a:schemeClr val="bg1"/>
          </a:solidFill>
          <a:ln>
            <a:solidFill>
              <a:schemeClr val="tx1">
                <a:lumMod val="65000"/>
                <a:lumOff val="35000"/>
              </a:schemeClr>
            </a:solidFill>
          </a:ln>
        </p:spPr>
        <p:txBody>
          <a:bodyPr wrap="square">
            <a:spAutoFit/>
          </a:bodyPr>
          <a:lstStyle/>
          <a:p>
            <a:r>
              <a:rPr kumimoji="1" lang="ja-JP" altLang="en-US" sz="1050" u="sng" dirty="0">
                <a:solidFill>
                  <a:schemeClr val="tx1">
                    <a:lumMod val="75000"/>
                    <a:lumOff val="25000"/>
                  </a:schemeClr>
                </a:solidFill>
                <a:latin typeface="メイリオ" panose="020B0604030504040204" pitchFamily="50" charset="-128"/>
                <a:ea typeface="メイリオ" panose="020B0604030504040204" pitchFamily="50" charset="-128"/>
              </a:rPr>
              <a:t>インターン受講によって獲得したいものを教えてください</a:t>
            </a:r>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050" u="sng"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0" name="テキスト ボックス 19">
            <a:extLst>
              <a:ext uri="{FF2B5EF4-FFF2-40B4-BE49-F238E27FC236}">
                <a16:creationId xmlns:a16="http://schemas.microsoft.com/office/drawing/2014/main" id="{24D14ADD-C705-4754-8E01-6A1874219BBD}"/>
              </a:ext>
            </a:extLst>
          </p:cNvPr>
          <p:cNvSpPr txBox="1"/>
          <p:nvPr userDrawn="1"/>
        </p:nvSpPr>
        <p:spPr>
          <a:xfrm>
            <a:off x="4092839" y="6511665"/>
            <a:ext cx="1519152" cy="276999"/>
          </a:xfrm>
          <a:prstGeom prst="rect">
            <a:avLst/>
          </a:prstGeom>
          <a:solidFill>
            <a:schemeClr val="bg1">
              <a:lumMod val="95000"/>
            </a:schemeClr>
          </a:solidFill>
          <a:ln>
            <a:solidFill>
              <a:schemeClr val="bg1">
                <a:lumMod val="9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200" b="1" dirty="0">
                <a:solidFill>
                  <a:schemeClr val="tx1">
                    <a:lumMod val="65000"/>
                    <a:lumOff val="35000"/>
                  </a:schemeClr>
                </a:solidFill>
                <a:latin typeface="メイリオ" panose="020B0604030504040204" pitchFamily="50" charset="-128"/>
                <a:ea typeface="メイリオ" panose="020B0604030504040204" pitchFamily="50" charset="-128"/>
              </a:rPr>
              <a:t>ー自分の状態</a:t>
            </a:r>
            <a:endParaRPr lang="en-US" sz="1200"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24" name="テキスト プレースホルダー 23">
            <a:extLst>
              <a:ext uri="{FF2B5EF4-FFF2-40B4-BE49-F238E27FC236}">
                <a16:creationId xmlns:a16="http://schemas.microsoft.com/office/drawing/2014/main" id="{C60C1F32-38D7-482E-9907-89A3001553ED}"/>
              </a:ext>
            </a:extLst>
          </p:cNvPr>
          <p:cNvSpPr>
            <a:spLocks noGrp="1"/>
          </p:cNvSpPr>
          <p:nvPr>
            <p:ph type="body" sz="quarter" idx="10" hasCustomPrompt="1"/>
          </p:nvPr>
        </p:nvSpPr>
        <p:spPr>
          <a:xfrm>
            <a:off x="277813" y="1398588"/>
            <a:ext cx="2895600" cy="1855787"/>
          </a:xfrm>
        </p:spPr>
        <p:txBody>
          <a:bodyPr>
            <a:normAutofit/>
          </a:bodyPr>
          <a:lstStyle>
            <a:lvl1pPr marL="0" indent="0">
              <a:buNone/>
              <a:defRPr sz="1100" b="1">
                <a:solidFill>
                  <a:schemeClr val="tx1"/>
                </a:solidFill>
                <a:latin typeface="メイリオ" panose="020B0604030504040204" pitchFamily="50" charset="-128"/>
                <a:ea typeface="メイリオ" panose="020B0604030504040204" pitchFamily="50" charset="-128"/>
              </a:defRPr>
            </a:lvl1pPr>
          </a:lstStyle>
          <a:p>
            <a:pPr lvl="0"/>
            <a:r>
              <a:rPr kumimoji="1" lang="ja-JP" altLang="en-US" dirty="0"/>
              <a:t>こちらに記載してください</a:t>
            </a:r>
          </a:p>
        </p:txBody>
      </p:sp>
      <p:sp>
        <p:nvSpPr>
          <p:cNvPr id="25" name="テキスト プレースホルダー 23">
            <a:extLst>
              <a:ext uri="{FF2B5EF4-FFF2-40B4-BE49-F238E27FC236}">
                <a16:creationId xmlns:a16="http://schemas.microsoft.com/office/drawing/2014/main" id="{6DBD6028-AF82-4AC4-9A17-6035C5C4599E}"/>
              </a:ext>
            </a:extLst>
          </p:cNvPr>
          <p:cNvSpPr>
            <a:spLocks noGrp="1"/>
          </p:cNvSpPr>
          <p:nvPr>
            <p:ph type="body" sz="quarter" idx="11" hasCustomPrompt="1"/>
          </p:nvPr>
        </p:nvSpPr>
        <p:spPr>
          <a:xfrm>
            <a:off x="3505199" y="1398588"/>
            <a:ext cx="2895600" cy="1855787"/>
          </a:xfrm>
        </p:spPr>
        <p:txBody>
          <a:bodyPr>
            <a:normAutofit/>
          </a:bodyPr>
          <a:lstStyle>
            <a:lvl1pPr marL="0" indent="0">
              <a:buNone/>
              <a:defRPr sz="1100" b="1">
                <a:solidFill>
                  <a:schemeClr val="tx1"/>
                </a:solidFill>
                <a:latin typeface="メイリオ" panose="020B0604030504040204" pitchFamily="50" charset="-128"/>
                <a:ea typeface="メイリオ" panose="020B0604030504040204" pitchFamily="50" charset="-128"/>
              </a:defRPr>
            </a:lvl1pPr>
          </a:lstStyle>
          <a:p>
            <a:pPr lvl="0"/>
            <a:r>
              <a:rPr kumimoji="1" lang="ja-JP" altLang="en-US" dirty="0"/>
              <a:t>こちらに記載してください</a:t>
            </a:r>
          </a:p>
        </p:txBody>
      </p:sp>
      <p:sp>
        <p:nvSpPr>
          <p:cNvPr id="26" name="テキスト プレースホルダー 23">
            <a:extLst>
              <a:ext uri="{FF2B5EF4-FFF2-40B4-BE49-F238E27FC236}">
                <a16:creationId xmlns:a16="http://schemas.microsoft.com/office/drawing/2014/main" id="{50E1F444-40A5-40D8-9CC6-B336CE9880CC}"/>
              </a:ext>
            </a:extLst>
          </p:cNvPr>
          <p:cNvSpPr>
            <a:spLocks noGrp="1"/>
          </p:cNvSpPr>
          <p:nvPr>
            <p:ph type="body" sz="quarter" idx="12" hasCustomPrompt="1"/>
          </p:nvPr>
        </p:nvSpPr>
        <p:spPr>
          <a:xfrm>
            <a:off x="6738457" y="1398588"/>
            <a:ext cx="2895600" cy="1855787"/>
          </a:xfrm>
        </p:spPr>
        <p:txBody>
          <a:bodyPr>
            <a:normAutofit/>
          </a:bodyPr>
          <a:lstStyle>
            <a:lvl1pPr marL="0" indent="0">
              <a:buNone/>
              <a:defRPr sz="1100" b="1">
                <a:solidFill>
                  <a:schemeClr val="tx1"/>
                </a:solidFill>
                <a:latin typeface="メイリオ" panose="020B0604030504040204" pitchFamily="50" charset="-128"/>
                <a:ea typeface="メイリオ" panose="020B0604030504040204" pitchFamily="50" charset="-128"/>
              </a:defRPr>
            </a:lvl1pPr>
          </a:lstStyle>
          <a:p>
            <a:pPr lvl="0"/>
            <a:r>
              <a:rPr kumimoji="1" lang="ja-JP" altLang="en-US" dirty="0"/>
              <a:t>こちらに記載してください</a:t>
            </a:r>
          </a:p>
        </p:txBody>
      </p:sp>
      <p:sp>
        <p:nvSpPr>
          <p:cNvPr id="27" name="テキスト プレースホルダー 23">
            <a:extLst>
              <a:ext uri="{FF2B5EF4-FFF2-40B4-BE49-F238E27FC236}">
                <a16:creationId xmlns:a16="http://schemas.microsoft.com/office/drawing/2014/main" id="{CC3024D2-8AC7-48C4-B5EF-868E32545BE6}"/>
              </a:ext>
            </a:extLst>
          </p:cNvPr>
          <p:cNvSpPr>
            <a:spLocks noGrp="1"/>
          </p:cNvSpPr>
          <p:nvPr>
            <p:ph type="body" sz="quarter" idx="13" hasCustomPrompt="1"/>
          </p:nvPr>
        </p:nvSpPr>
        <p:spPr>
          <a:xfrm>
            <a:off x="277813" y="4462833"/>
            <a:ext cx="2895600" cy="1855787"/>
          </a:xfrm>
        </p:spPr>
        <p:txBody>
          <a:bodyPr>
            <a:normAutofit/>
          </a:bodyPr>
          <a:lstStyle>
            <a:lvl1pPr marL="0" indent="0">
              <a:buNone/>
              <a:defRPr sz="1100" b="1">
                <a:solidFill>
                  <a:schemeClr val="tx1"/>
                </a:solidFill>
                <a:latin typeface="メイリオ" panose="020B0604030504040204" pitchFamily="50" charset="-128"/>
                <a:ea typeface="メイリオ" panose="020B0604030504040204" pitchFamily="50" charset="-128"/>
              </a:defRPr>
            </a:lvl1pPr>
          </a:lstStyle>
          <a:p>
            <a:pPr lvl="0"/>
            <a:r>
              <a:rPr kumimoji="1" lang="ja-JP" altLang="en-US" dirty="0"/>
              <a:t>こちらに記載してください</a:t>
            </a:r>
          </a:p>
        </p:txBody>
      </p:sp>
      <p:sp>
        <p:nvSpPr>
          <p:cNvPr id="28" name="テキスト プレースホルダー 23">
            <a:extLst>
              <a:ext uri="{FF2B5EF4-FFF2-40B4-BE49-F238E27FC236}">
                <a16:creationId xmlns:a16="http://schemas.microsoft.com/office/drawing/2014/main" id="{51C46B07-E948-49CC-8384-A9D0C6523089}"/>
              </a:ext>
            </a:extLst>
          </p:cNvPr>
          <p:cNvSpPr>
            <a:spLocks noGrp="1"/>
          </p:cNvSpPr>
          <p:nvPr>
            <p:ph type="body" sz="quarter" idx="14" hasCustomPrompt="1"/>
          </p:nvPr>
        </p:nvSpPr>
        <p:spPr>
          <a:xfrm>
            <a:off x="3505199" y="4462833"/>
            <a:ext cx="2895600" cy="1855787"/>
          </a:xfrm>
        </p:spPr>
        <p:txBody>
          <a:bodyPr>
            <a:normAutofit/>
          </a:bodyPr>
          <a:lstStyle>
            <a:lvl1pPr marL="0" indent="0">
              <a:buNone/>
              <a:defRPr sz="1100" b="1">
                <a:solidFill>
                  <a:schemeClr val="tx1"/>
                </a:solidFill>
                <a:latin typeface="メイリオ" panose="020B0604030504040204" pitchFamily="50" charset="-128"/>
                <a:ea typeface="メイリオ" panose="020B0604030504040204" pitchFamily="50" charset="-128"/>
              </a:defRPr>
            </a:lvl1pPr>
          </a:lstStyle>
          <a:p>
            <a:pPr lvl="0"/>
            <a:r>
              <a:rPr kumimoji="1" lang="ja-JP" altLang="en-US" dirty="0"/>
              <a:t>こちらに記載してください</a:t>
            </a:r>
          </a:p>
        </p:txBody>
      </p:sp>
      <p:sp>
        <p:nvSpPr>
          <p:cNvPr id="29" name="テキスト プレースホルダー 23">
            <a:extLst>
              <a:ext uri="{FF2B5EF4-FFF2-40B4-BE49-F238E27FC236}">
                <a16:creationId xmlns:a16="http://schemas.microsoft.com/office/drawing/2014/main" id="{39C0710F-078D-47A8-AA62-D146A7B9AB06}"/>
              </a:ext>
            </a:extLst>
          </p:cNvPr>
          <p:cNvSpPr>
            <a:spLocks noGrp="1"/>
          </p:cNvSpPr>
          <p:nvPr>
            <p:ph type="body" sz="quarter" idx="15" hasCustomPrompt="1"/>
          </p:nvPr>
        </p:nvSpPr>
        <p:spPr>
          <a:xfrm>
            <a:off x="6738457" y="4462833"/>
            <a:ext cx="2895600" cy="1855787"/>
          </a:xfrm>
        </p:spPr>
        <p:txBody>
          <a:bodyPr>
            <a:normAutofit/>
          </a:bodyPr>
          <a:lstStyle>
            <a:lvl1pPr marL="0" indent="0">
              <a:buNone/>
              <a:defRPr sz="1100" b="1">
                <a:solidFill>
                  <a:schemeClr val="tx1"/>
                </a:solidFill>
                <a:latin typeface="メイリオ" panose="020B0604030504040204" pitchFamily="50" charset="-128"/>
                <a:ea typeface="メイリオ" panose="020B0604030504040204" pitchFamily="50" charset="-128"/>
              </a:defRPr>
            </a:lvl1pPr>
          </a:lstStyle>
          <a:p>
            <a:pPr lvl="0"/>
            <a:r>
              <a:rPr kumimoji="1" lang="ja-JP" altLang="en-US" dirty="0"/>
              <a:t>こちらに記載してください</a:t>
            </a:r>
          </a:p>
        </p:txBody>
      </p:sp>
    </p:spTree>
    <p:extLst>
      <p:ext uri="{BB962C8B-B14F-4D97-AF65-F5344CB8AC3E}">
        <p14:creationId xmlns:p14="http://schemas.microsoft.com/office/powerpoint/2010/main" val="1864868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348CB8-A708-4901-A011-B93E66818728}"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F768D-8FAB-455C-8A70-4ECC5FB080E8}" type="slidenum">
              <a:rPr lang="en-US" smtClean="0"/>
              <a:t>‹#›</a:t>
            </a:fld>
            <a:endParaRPr lang="en-US"/>
          </a:p>
        </p:txBody>
      </p:sp>
    </p:spTree>
    <p:extLst>
      <p:ext uri="{BB962C8B-B14F-4D97-AF65-F5344CB8AC3E}">
        <p14:creationId xmlns:p14="http://schemas.microsoft.com/office/powerpoint/2010/main" val="2734358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5348CB8-A708-4901-A011-B93E66818728}"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F768D-8FAB-455C-8A70-4ECC5FB080E8}" type="slidenum">
              <a:rPr lang="en-US" smtClean="0"/>
              <a:t>‹#›</a:t>
            </a:fld>
            <a:endParaRPr lang="en-US"/>
          </a:p>
        </p:txBody>
      </p:sp>
    </p:spTree>
    <p:extLst>
      <p:ext uri="{BB962C8B-B14F-4D97-AF65-F5344CB8AC3E}">
        <p14:creationId xmlns:p14="http://schemas.microsoft.com/office/powerpoint/2010/main" val="2237347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5348CB8-A708-4901-A011-B93E66818728}" type="datetimeFigureOut">
              <a:rPr lang="en-US" smtClean="0"/>
              <a:t>9/26/2022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F768D-8FAB-455C-8A70-4ECC5FB080E8}" type="slidenum">
              <a:rPr lang="en-US" smtClean="0"/>
              <a:t>‹#›</a:t>
            </a:fld>
            <a:endParaRPr lang="en-US"/>
          </a:p>
        </p:txBody>
      </p:sp>
    </p:spTree>
    <p:extLst>
      <p:ext uri="{BB962C8B-B14F-4D97-AF65-F5344CB8AC3E}">
        <p14:creationId xmlns:p14="http://schemas.microsoft.com/office/powerpoint/2010/main" val="1380386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5348CB8-A708-4901-A011-B93E66818728}" type="datetimeFigureOut">
              <a:rPr lang="en-US" smtClean="0"/>
              <a:t>9/26/2022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BF768D-8FAB-455C-8A70-4ECC5FB080E8}" type="slidenum">
              <a:rPr lang="en-US" smtClean="0"/>
              <a:t>‹#›</a:t>
            </a:fld>
            <a:endParaRPr lang="en-US"/>
          </a:p>
        </p:txBody>
      </p:sp>
    </p:spTree>
    <p:extLst>
      <p:ext uri="{BB962C8B-B14F-4D97-AF65-F5344CB8AC3E}">
        <p14:creationId xmlns:p14="http://schemas.microsoft.com/office/powerpoint/2010/main" val="2480075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5348CB8-A708-4901-A011-B93E66818728}" type="datetimeFigureOut">
              <a:rPr lang="en-US" smtClean="0"/>
              <a:t>9/26/2022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BF768D-8FAB-455C-8A70-4ECC5FB080E8}" type="slidenum">
              <a:rPr lang="en-US" smtClean="0"/>
              <a:t>‹#›</a:t>
            </a:fld>
            <a:endParaRPr lang="en-US"/>
          </a:p>
        </p:txBody>
      </p:sp>
    </p:spTree>
    <p:extLst>
      <p:ext uri="{BB962C8B-B14F-4D97-AF65-F5344CB8AC3E}">
        <p14:creationId xmlns:p14="http://schemas.microsoft.com/office/powerpoint/2010/main" val="2686982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348CB8-A708-4901-A011-B93E66818728}" type="datetimeFigureOut">
              <a:rPr lang="en-US" smtClean="0"/>
              <a:t>9/26/2022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BF768D-8FAB-455C-8A70-4ECC5FB080E8}" type="slidenum">
              <a:rPr lang="en-US" smtClean="0"/>
              <a:t>‹#›</a:t>
            </a:fld>
            <a:endParaRPr lang="en-US"/>
          </a:p>
        </p:txBody>
      </p:sp>
    </p:spTree>
    <p:extLst>
      <p:ext uri="{BB962C8B-B14F-4D97-AF65-F5344CB8AC3E}">
        <p14:creationId xmlns:p14="http://schemas.microsoft.com/office/powerpoint/2010/main" val="4163448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5348CB8-A708-4901-A011-B93E66818728}" type="datetimeFigureOut">
              <a:rPr lang="en-US" smtClean="0"/>
              <a:t>9/26/2022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F768D-8FAB-455C-8A70-4ECC5FB080E8}" type="slidenum">
              <a:rPr lang="en-US" smtClean="0"/>
              <a:t>‹#›</a:t>
            </a:fld>
            <a:endParaRPr lang="en-US"/>
          </a:p>
        </p:txBody>
      </p:sp>
    </p:spTree>
    <p:extLst>
      <p:ext uri="{BB962C8B-B14F-4D97-AF65-F5344CB8AC3E}">
        <p14:creationId xmlns:p14="http://schemas.microsoft.com/office/powerpoint/2010/main" val="287307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348CB8-A708-4901-A011-B93E66818728}" type="datetimeFigureOut">
              <a:rPr lang="en-US" smtClean="0"/>
              <a:t>9/26/2022</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BF768D-8FAB-455C-8A70-4ECC5FB080E8}" type="slidenum">
              <a:rPr lang="en-US" smtClean="0"/>
              <a:t>‹#›</a:t>
            </a:fld>
            <a:endParaRPr lang="en-US"/>
          </a:p>
        </p:txBody>
      </p:sp>
    </p:spTree>
    <p:extLst>
      <p:ext uri="{BB962C8B-B14F-4D97-AF65-F5344CB8AC3E}">
        <p14:creationId xmlns:p14="http://schemas.microsoft.com/office/powerpoint/2010/main" val="4249184975"/>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DC0AD3E7-5C24-474E-B83A-F729B0D68F67}"/>
              </a:ext>
            </a:extLst>
          </p:cNvPr>
          <p:cNvSpPr>
            <a:spLocks noGrp="1"/>
          </p:cNvSpPr>
          <p:nvPr>
            <p:ph type="body" sz="quarter" idx="10"/>
          </p:nvPr>
        </p:nvSpPr>
        <p:spPr/>
        <p:txBody>
          <a:bodyPr/>
          <a:lstStyle/>
          <a:p>
            <a:endParaRPr kumimoji="1" lang="ja-JP" altLang="en-US" dirty="0"/>
          </a:p>
        </p:txBody>
      </p:sp>
      <p:sp>
        <p:nvSpPr>
          <p:cNvPr id="3" name="テキスト プレースホルダー 2">
            <a:extLst>
              <a:ext uri="{FF2B5EF4-FFF2-40B4-BE49-F238E27FC236}">
                <a16:creationId xmlns:a16="http://schemas.microsoft.com/office/drawing/2014/main" id="{819D3AC4-1B4E-47AF-82DD-7ADEEEB2E1A1}"/>
              </a:ext>
            </a:extLst>
          </p:cNvPr>
          <p:cNvSpPr>
            <a:spLocks noGrp="1"/>
          </p:cNvSpPr>
          <p:nvPr>
            <p:ph type="body" sz="quarter" idx="11"/>
          </p:nvPr>
        </p:nvSpPr>
        <p:spPr/>
        <p:txBody>
          <a:bodyPr/>
          <a:lstStyle/>
          <a:p>
            <a:endParaRPr kumimoji="1" lang="ja-JP" altLang="en-US"/>
          </a:p>
        </p:txBody>
      </p:sp>
      <p:sp>
        <p:nvSpPr>
          <p:cNvPr id="4" name="テキスト プレースホルダー 3">
            <a:extLst>
              <a:ext uri="{FF2B5EF4-FFF2-40B4-BE49-F238E27FC236}">
                <a16:creationId xmlns:a16="http://schemas.microsoft.com/office/drawing/2014/main" id="{79213C2A-D951-4219-BF81-DE7FA48456D7}"/>
              </a:ext>
            </a:extLst>
          </p:cNvPr>
          <p:cNvSpPr>
            <a:spLocks noGrp="1"/>
          </p:cNvSpPr>
          <p:nvPr>
            <p:ph type="body" sz="quarter" idx="12"/>
          </p:nvPr>
        </p:nvSpPr>
        <p:spPr/>
        <p:txBody>
          <a:bodyPr/>
          <a:lstStyle/>
          <a:p>
            <a:endParaRPr kumimoji="1" lang="ja-JP" altLang="en-US"/>
          </a:p>
        </p:txBody>
      </p:sp>
      <p:sp>
        <p:nvSpPr>
          <p:cNvPr id="5" name="テキスト プレースホルダー 4">
            <a:extLst>
              <a:ext uri="{FF2B5EF4-FFF2-40B4-BE49-F238E27FC236}">
                <a16:creationId xmlns:a16="http://schemas.microsoft.com/office/drawing/2014/main" id="{DD214852-5F1C-4774-B511-083A904B8B79}"/>
              </a:ext>
            </a:extLst>
          </p:cNvPr>
          <p:cNvSpPr>
            <a:spLocks noGrp="1"/>
          </p:cNvSpPr>
          <p:nvPr>
            <p:ph type="body" sz="quarter" idx="13"/>
          </p:nvPr>
        </p:nvSpPr>
        <p:spPr/>
        <p:txBody>
          <a:bodyPr/>
          <a:lstStyle/>
          <a:p>
            <a:endParaRPr kumimoji="1" lang="ja-JP" altLang="en-US"/>
          </a:p>
        </p:txBody>
      </p:sp>
      <p:sp>
        <p:nvSpPr>
          <p:cNvPr id="6" name="テキスト プレースホルダー 5">
            <a:extLst>
              <a:ext uri="{FF2B5EF4-FFF2-40B4-BE49-F238E27FC236}">
                <a16:creationId xmlns:a16="http://schemas.microsoft.com/office/drawing/2014/main" id="{7698516D-0A46-453E-BFC3-33C54E753576}"/>
              </a:ext>
            </a:extLst>
          </p:cNvPr>
          <p:cNvSpPr>
            <a:spLocks noGrp="1"/>
          </p:cNvSpPr>
          <p:nvPr>
            <p:ph type="body" sz="quarter" idx="14"/>
          </p:nvPr>
        </p:nvSpPr>
        <p:spPr/>
        <p:txBody>
          <a:bodyPr/>
          <a:lstStyle/>
          <a:p>
            <a:endParaRPr kumimoji="1" lang="ja-JP" altLang="en-US"/>
          </a:p>
        </p:txBody>
      </p:sp>
      <p:sp>
        <p:nvSpPr>
          <p:cNvPr id="7" name="テキスト プレースホルダー 6">
            <a:extLst>
              <a:ext uri="{FF2B5EF4-FFF2-40B4-BE49-F238E27FC236}">
                <a16:creationId xmlns:a16="http://schemas.microsoft.com/office/drawing/2014/main" id="{AE20F7D0-9D4C-4B55-8B3A-9AE8B319BC8A}"/>
              </a:ext>
            </a:extLst>
          </p:cNvPr>
          <p:cNvSpPr>
            <a:spLocks noGrp="1"/>
          </p:cNvSpPr>
          <p:nvPr>
            <p:ph type="body" sz="quarter" idx="15"/>
          </p:nvPr>
        </p:nvSpPr>
        <p:spPr/>
        <p:txBody>
          <a:bodyPr/>
          <a:lstStyle/>
          <a:p>
            <a:endParaRPr kumimoji="1" lang="ja-JP" altLang="en-US"/>
          </a:p>
        </p:txBody>
      </p:sp>
    </p:spTree>
    <p:extLst>
      <p:ext uri="{BB962C8B-B14F-4D97-AF65-F5344CB8AC3E}">
        <p14:creationId xmlns:p14="http://schemas.microsoft.com/office/powerpoint/2010/main" val="2444468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D5C024B8-1FC5-4770-92E9-199D27243B2E}"/>
              </a:ext>
            </a:extLst>
          </p:cNvPr>
          <p:cNvSpPr>
            <a:spLocks noGrp="1"/>
          </p:cNvSpPr>
          <p:nvPr>
            <p:ph type="body" sz="quarter" idx="10"/>
          </p:nvPr>
        </p:nvSpPr>
        <p:spPr/>
        <p:txBody>
          <a:bodyPr/>
          <a:lstStyle/>
          <a:p>
            <a:r>
              <a:rPr kumimoji="1" lang="ja-JP" altLang="en-US" dirty="0"/>
              <a:t>高校のときにバドミントンの部活動のキャプテンをしており、高校初のインターハイ出場を達成したこと。朝練の質が低いと考え、昼休みの時間を使って、チームミーティングを行った。部員それぞれが抱えている課題をお互いに共有することでゴールに直結する朝練を企画、実行することができた。このことから、関係者の想いを聞き、対話を行うことの重要性を学ぶことができた。</a:t>
            </a:r>
          </a:p>
        </p:txBody>
      </p:sp>
      <p:sp>
        <p:nvSpPr>
          <p:cNvPr id="3" name="テキスト プレースホルダー 2">
            <a:extLst>
              <a:ext uri="{FF2B5EF4-FFF2-40B4-BE49-F238E27FC236}">
                <a16:creationId xmlns:a16="http://schemas.microsoft.com/office/drawing/2014/main" id="{0D9F0B56-B2B6-4689-A7B6-FCD8F448B180}"/>
              </a:ext>
            </a:extLst>
          </p:cNvPr>
          <p:cNvSpPr>
            <a:spLocks noGrp="1"/>
          </p:cNvSpPr>
          <p:nvPr>
            <p:ph type="body" sz="quarter" idx="11"/>
          </p:nvPr>
        </p:nvSpPr>
        <p:spPr/>
        <p:txBody>
          <a:bodyPr/>
          <a:lstStyle/>
          <a:p>
            <a:r>
              <a:rPr kumimoji="1" lang="ja-JP" altLang="en-US" dirty="0"/>
              <a:t>ビジネス・社会人とは何かを知る</a:t>
            </a:r>
            <a:endParaRPr kumimoji="1" lang="en-US" altLang="ja-JP" dirty="0"/>
          </a:p>
          <a:p>
            <a:r>
              <a:rPr kumimoji="1" lang="ja-JP" altLang="en-US" dirty="0"/>
              <a:t>ビジネス上のコミュニケーションの勘所を知ること。</a:t>
            </a:r>
          </a:p>
        </p:txBody>
      </p:sp>
      <p:sp>
        <p:nvSpPr>
          <p:cNvPr id="4" name="テキスト プレースホルダー 3">
            <a:extLst>
              <a:ext uri="{FF2B5EF4-FFF2-40B4-BE49-F238E27FC236}">
                <a16:creationId xmlns:a16="http://schemas.microsoft.com/office/drawing/2014/main" id="{E73A63DA-2960-4B3E-92C1-10D28B87860E}"/>
              </a:ext>
            </a:extLst>
          </p:cNvPr>
          <p:cNvSpPr>
            <a:spLocks noGrp="1"/>
          </p:cNvSpPr>
          <p:nvPr>
            <p:ph type="body" sz="quarter" idx="12"/>
          </p:nvPr>
        </p:nvSpPr>
        <p:spPr/>
        <p:txBody>
          <a:bodyPr/>
          <a:lstStyle/>
          <a:p>
            <a:r>
              <a:rPr kumimoji="1" lang="ja-JP" altLang="en-US" dirty="0"/>
              <a:t>世界に通用するマーケティングスキルを身につけ、業界全体があっと驚くようなイノベーションを起こし続けること。</a:t>
            </a:r>
          </a:p>
        </p:txBody>
      </p:sp>
      <p:sp>
        <p:nvSpPr>
          <p:cNvPr id="5" name="テキスト プレースホルダー 4">
            <a:extLst>
              <a:ext uri="{FF2B5EF4-FFF2-40B4-BE49-F238E27FC236}">
                <a16:creationId xmlns:a16="http://schemas.microsoft.com/office/drawing/2014/main" id="{7D1DAC14-628C-496D-8826-6B5C64191E14}"/>
              </a:ext>
            </a:extLst>
          </p:cNvPr>
          <p:cNvSpPr>
            <a:spLocks noGrp="1"/>
          </p:cNvSpPr>
          <p:nvPr>
            <p:ph type="body" sz="quarter" idx="13"/>
          </p:nvPr>
        </p:nvSpPr>
        <p:spPr/>
        <p:txBody>
          <a:bodyPr/>
          <a:lstStyle/>
          <a:p>
            <a:r>
              <a:rPr kumimoji="1" lang="ja-JP" altLang="en-US" dirty="0"/>
              <a:t>旅行先で財布と携帯と家の鍵を盗まれて</a:t>
            </a:r>
            <a:r>
              <a:rPr kumimoji="1" lang="en-US" altLang="ja-JP" dirty="0"/>
              <a:t>1</a:t>
            </a:r>
            <a:r>
              <a:rPr kumimoji="1" lang="ja-JP" altLang="en-US" dirty="0"/>
              <a:t>週間どうしようもなくなったこと。街の方々や警察の方々のお世話になった。その時、宿泊先や食事など、たくさんのサポートを受けた。今でもその町の方々とは仲良くさせていただいており、ボランティア活動もしている。お互い助け合うこと、感謝の気持を持つことが最後は大切になるという教訓を得ることができた。</a:t>
            </a:r>
          </a:p>
        </p:txBody>
      </p:sp>
      <p:sp>
        <p:nvSpPr>
          <p:cNvPr id="6" name="テキスト プレースホルダー 5">
            <a:extLst>
              <a:ext uri="{FF2B5EF4-FFF2-40B4-BE49-F238E27FC236}">
                <a16:creationId xmlns:a16="http://schemas.microsoft.com/office/drawing/2014/main" id="{EF1E347E-2AA4-4550-8D31-14E1012959D4}"/>
              </a:ext>
            </a:extLst>
          </p:cNvPr>
          <p:cNvSpPr>
            <a:spLocks noGrp="1"/>
          </p:cNvSpPr>
          <p:nvPr>
            <p:ph type="body" sz="quarter" idx="14"/>
          </p:nvPr>
        </p:nvSpPr>
        <p:spPr/>
        <p:txBody>
          <a:bodyPr/>
          <a:lstStyle/>
          <a:p>
            <a:r>
              <a:rPr kumimoji="1" lang="ja-JP" altLang="en-US" dirty="0"/>
              <a:t>就活。</a:t>
            </a:r>
            <a:endParaRPr kumimoji="1" lang="en-US" altLang="ja-JP" dirty="0"/>
          </a:p>
          <a:p>
            <a:r>
              <a:rPr kumimoji="1" lang="ja-JP" altLang="en-US" dirty="0"/>
              <a:t>自分自身が目指したい姿、自分の特徴が何なのか、うまく言語化できないでいる。インターンシップを通じて新しい自分を発見したいと考える。</a:t>
            </a:r>
          </a:p>
        </p:txBody>
      </p:sp>
      <p:sp>
        <p:nvSpPr>
          <p:cNvPr id="7" name="テキスト プレースホルダー 6">
            <a:extLst>
              <a:ext uri="{FF2B5EF4-FFF2-40B4-BE49-F238E27FC236}">
                <a16:creationId xmlns:a16="http://schemas.microsoft.com/office/drawing/2014/main" id="{BEABD5DB-B1B4-49B4-9225-BDEFDB883B8C}"/>
              </a:ext>
            </a:extLst>
          </p:cNvPr>
          <p:cNvSpPr>
            <a:spLocks noGrp="1"/>
          </p:cNvSpPr>
          <p:nvPr>
            <p:ph type="body" sz="quarter" idx="15"/>
          </p:nvPr>
        </p:nvSpPr>
        <p:spPr/>
        <p:txBody>
          <a:bodyPr/>
          <a:lstStyle/>
          <a:p>
            <a:r>
              <a:rPr kumimoji="1" lang="ja-JP" altLang="en-US" dirty="0"/>
              <a:t>挑戦。</a:t>
            </a:r>
            <a:endParaRPr kumimoji="1" lang="en-US" altLang="ja-JP" dirty="0"/>
          </a:p>
          <a:p>
            <a:r>
              <a:rPr kumimoji="1" lang="ja-JP" altLang="en-US" dirty="0"/>
              <a:t>目の前にある課題を放っておけない性格なので、少しでも変化を加えられるような働きかけ、行動を心がけていきたい。</a:t>
            </a:r>
          </a:p>
        </p:txBody>
      </p:sp>
      <p:sp>
        <p:nvSpPr>
          <p:cNvPr id="8" name="正方形/長方形 7">
            <a:extLst>
              <a:ext uri="{FF2B5EF4-FFF2-40B4-BE49-F238E27FC236}">
                <a16:creationId xmlns:a16="http://schemas.microsoft.com/office/drawing/2014/main" id="{648962E5-E5C1-4BE0-956F-4EDE00973674}"/>
              </a:ext>
            </a:extLst>
          </p:cNvPr>
          <p:cNvSpPr/>
          <p:nvPr/>
        </p:nvSpPr>
        <p:spPr>
          <a:xfrm>
            <a:off x="190123" y="452673"/>
            <a:ext cx="1382336" cy="41646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記入例</a:t>
            </a:r>
          </a:p>
        </p:txBody>
      </p:sp>
    </p:spTree>
    <p:extLst>
      <p:ext uri="{BB962C8B-B14F-4D97-AF65-F5344CB8AC3E}">
        <p14:creationId xmlns:p14="http://schemas.microsoft.com/office/powerpoint/2010/main" val="27220422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TotalTime>
  <Words>284</Words>
  <Application>Microsoft Office PowerPoint</Application>
  <PresentationFormat>A4 210 x 297 mm</PresentationFormat>
  <Paragraphs>10</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TOSHIAKI MIYAKI</dc:creator>
  <cp:lastModifiedBy>MASAHIRO YAMAGUCHI</cp:lastModifiedBy>
  <cp:revision>9</cp:revision>
  <dcterms:created xsi:type="dcterms:W3CDTF">2022-09-23T05:32:06Z</dcterms:created>
  <dcterms:modified xsi:type="dcterms:W3CDTF">2022-09-26T04:21:05Z</dcterms:modified>
</cp:coreProperties>
</file>